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9"/>
  </p:notesMasterIdLst>
  <p:sldIdLst>
    <p:sldId id="256" r:id="rId2"/>
    <p:sldId id="260" r:id="rId3"/>
    <p:sldId id="261" r:id="rId4"/>
    <p:sldId id="267" r:id="rId5"/>
    <p:sldId id="307" r:id="rId6"/>
    <p:sldId id="306" r:id="rId7"/>
    <p:sldId id="258" r:id="rId8"/>
    <p:sldId id="308" r:id="rId9"/>
    <p:sldId id="309" r:id="rId10"/>
    <p:sldId id="279" r:id="rId11"/>
    <p:sldId id="311" r:id="rId12"/>
    <p:sldId id="312" r:id="rId13"/>
    <p:sldId id="313" r:id="rId14"/>
    <p:sldId id="314" r:id="rId15"/>
    <p:sldId id="315" r:id="rId16"/>
    <p:sldId id="324" r:id="rId17"/>
    <p:sldId id="317" r:id="rId18"/>
    <p:sldId id="318" r:id="rId19"/>
    <p:sldId id="310" r:id="rId20"/>
    <p:sldId id="320" r:id="rId21"/>
    <p:sldId id="321" r:id="rId22"/>
    <p:sldId id="327" r:id="rId23"/>
    <p:sldId id="322" r:id="rId24"/>
    <p:sldId id="326" r:id="rId25"/>
    <p:sldId id="323" r:id="rId26"/>
    <p:sldId id="325" r:id="rId27"/>
    <p:sldId id="286" r:id="rId28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30"/>
      <p:bold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ExtraBold" panose="00000900000000000000" pitchFamily="2" charset="0"/>
      <p:bold r:id="rId36"/>
      <p:boldItalic r:id="rId37"/>
    </p:embeddedFont>
    <p:embeddedFont>
      <p:font typeface="Montserrat ExtraLight" panose="00000300000000000000" pitchFamily="2" charset="0"/>
      <p:regular r:id="rId38"/>
      <p:bold r:id="rId39"/>
      <p:italic r:id="rId40"/>
      <p:boldItalic r:id="rId41"/>
    </p:embeddedFont>
    <p:embeddedFont>
      <p:font typeface="Montserrat Medium" panose="000006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93451D-28C8-4555-89A6-CA82AA92BBD7}">
  <a:tblStyle styleId="{7993451D-28C8-4555-89A6-CA82AA92BB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068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72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095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42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797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384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702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430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04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310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866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3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31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458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447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868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45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03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61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5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0" r:id="rId5"/>
    <p:sldLayoutId id="2147483662" r:id="rId6"/>
    <p:sldLayoutId id="2147483665" r:id="rId7"/>
    <p:sldLayoutId id="2147483673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OPERATOR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Andreas M Lbn Gaol, C.S.Kom.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PASCAL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2471697" y="12282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Division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2471698" y="17344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/</a:t>
            </a:r>
            <a:endParaRPr sz="2800"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4631553" y="12282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Division Floor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4631552" y="17344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DIV</a:t>
            </a:r>
            <a:endParaRPr sz="2800"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388047" y="12282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Multiplication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388050" y="17344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*</a:t>
            </a:r>
            <a:endParaRPr sz="2800"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2128797" y="27347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</a:t>
            </a:r>
            <a:endParaRPr dirty="0"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2128798" y="3240953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+</a:t>
            </a:r>
            <a:endParaRPr sz="2800"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4618853" y="27347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Subtraction</a:t>
            </a:r>
            <a:endParaRPr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4618852" y="3240953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-</a:t>
            </a:r>
            <a:endParaRPr sz="2800"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6711240" y="127821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Modulo</a:t>
            </a:r>
            <a:endParaRPr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6711243" y="1784440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</a:t>
            </a:r>
            <a:endParaRPr sz="2800" dirty="0"/>
          </a:p>
        </p:txBody>
      </p:sp>
      <p:cxnSp>
        <p:nvCxnSpPr>
          <p:cNvPr id="2084" name="Google Shape;2084;p61"/>
          <p:cNvCxnSpPr>
            <a:cxnSpLocks/>
          </p:cNvCxnSpPr>
          <p:nvPr/>
        </p:nvCxnSpPr>
        <p:spPr>
          <a:xfrm>
            <a:off x="365760" y="2571750"/>
            <a:ext cx="84124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2471697" y="12282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Division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2471698" y="17344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/ B</a:t>
            </a:r>
            <a:endParaRPr sz="2800"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4631553" y="12282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Division Floor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4631552" y="17344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DIV B</a:t>
            </a:r>
            <a:endParaRPr sz="2800"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388047" y="12282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Multiplication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388050" y="17344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 * B</a:t>
            </a:r>
            <a:endParaRPr sz="2800"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2128797" y="27347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</a:t>
            </a:r>
            <a:endParaRPr dirty="0"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2128798" y="3240953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 + B</a:t>
            </a:r>
            <a:endParaRPr sz="2800"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4618853" y="27347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Subtraction</a:t>
            </a:r>
            <a:endParaRPr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4618852" y="3240953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 - B</a:t>
            </a:r>
            <a:endParaRPr sz="2800"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6711240" y="127821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Modulo</a:t>
            </a:r>
            <a:endParaRPr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6711243" y="1784440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 MOD B</a:t>
            </a:r>
            <a:endParaRPr sz="2800" dirty="0"/>
          </a:p>
        </p:txBody>
      </p:sp>
      <p:cxnSp>
        <p:nvCxnSpPr>
          <p:cNvPr id="2084" name="Google Shape;2084;p61"/>
          <p:cNvCxnSpPr>
            <a:cxnSpLocks/>
          </p:cNvCxnSpPr>
          <p:nvPr/>
        </p:nvCxnSpPr>
        <p:spPr>
          <a:xfrm>
            <a:off x="365760" y="2571750"/>
            <a:ext cx="84124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2302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33780"/>
            <a:ext cx="3286312" cy="1238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Bitwise</a:t>
            </a:r>
            <a:br>
              <a:rPr lang="en" dirty="0"/>
            </a:br>
            <a:r>
              <a:rPr lang="en" dirty="0"/>
              <a:t>Operator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0511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2471697" y="18505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</a:t>
            </a:r>
            <a:endParaRPr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4631553" y="18505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</a:t>
            </a: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388047" y="18505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</a:t>
            </a: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2128797" y="28744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SHL</a:t>
            </a:r>
            <a:endParaRPr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4618853" y="28744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SHR</a:t>
            </a:r>
            <a:endParaRPr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6711240" y="190051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XOR</a:t>
            </a:r>
            <a:endParaRPr dirty="0"/>
          </a:p>
        </p:txBody>
      </p:sp>
      <p:cxnSp>
        <p:nvCxnSpPr>
          <p:cNvPr id="2084" name="Google Shape;2084;p61"/>
          <p:cNvCxnSpPr>
            <a:cxnSpLocks/>
          </p:cNvCxnSpPr>
          <p:nvPr/>
        </p:nvCxnSpPr>
        <p:spPr>
          <a:xfrm>
            <a:off x="365760" y="2711450"/>
            <a:ext cx="84124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11196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2471697" y="22061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AND B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2471698" y="27123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0001 0001</a:t>
            </a:r>
            <a:endParaRPr sz="2800"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4631553" y="22061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OR B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4631552" y="27123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0001 0111</a:t>
            </a:r>
            <a:endParaRPr sz="2800"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388047" y="22061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 A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388050" y="27123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1110 1000</a:t>
            </a:r>
            <a:endParaRPr sz="2800"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2128797" y="37126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SHL 2</a:t>
            </a:r>
            <a:endParaRPr dirty="0"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2128798" y="4218853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0101 1100</a:t>
            </a:r>
            <a:endParaRPr sz="2800"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4618853" y="37126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 SHR 2</a:t>
            </a:r>
            <a:endParaRPr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4618852" y="4218853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0000 0100</a:t>
            </a:r>
            <a:endParaRPr sz="2800"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6711240" y="225611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XOR B</a:t>
            </a:r>
            <a:endParaRPr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6711243" y="2762340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0000 0110</a:t>
            </a:r>
            <a:endParaRPr sz="2800" dirty="0"/>
          </a:p>
        </p:txBody>
      </p:sp>
      <p:cxnSp>
        <p:nvCxnSpPr>
          <p:cNvPr id="2084" name="Google Shape;2084;p61"/>
          <p:cNvCxnSpPr>
            <a:cxnSpLocks/>
          </p:cNvCxnSpPr>
          <p:nvPr/>
        </p:nvCxnSpPr>
        <p:spPr>
          <a:xfrm>
            <a:off x="365760" y="3549650"/>
            <a:ext cx="84124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076;p61">
            <a:extLst>
              <a:ext uri="{FF2B5EF4-FFF2-40B4-BE49-F238E27FC236}">
                <a16:creationId xmlns:a16="http://schemas.microsoft.com/office/drawing/2014/main" id="{C915E366-6710-3A6A-5556-AAAA70D7958F}"/>
              </a:ext>
            </a:extLst>
          </p:cNvPr>
          <p:cNvSpPr txBox="1">
            <a:spLocks/>
          </p:cNvSpPr>
          <p:nvPr/>
        </p:nvSpPr>
        <p:spPr>
          <a:xfrm>
            <a:off x="169326" y="283848"/>
            <a:ext cx="3412074" cy="144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 := 23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 := 17</a:t>
            </a:r>
          </a:p>
          <a:p>
            <a:endParaRPr lang="en-US" dirty="0"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23(10) = 0001 0111(2)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17(10) = 0001 0001(2)</a:t>
            </a:r>
          </a:p>
        </p:txBody>
      </p:sp>
    </p:spTree>
    <p:extLst>
      <p:ext uri="{BB962C8B-B14F-4D97-AF65-F5344CB8AC3E}">
        <p14:creationId xmlns:p14="http://schemas.microsoft.com/office/powerpoint/2010/main" val="413291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33780"/>
            <a:ext cx="3286312" cy="1238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Relational</a:t>
            </a:r>
            <a:br>
              <a:rPr lang="en" dirty="0"/>
            </a:br>
            <a:r>
              <a:rPr lang="en" dirty="0"/>
              <a:t>Operator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0103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2471697" y="12282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Equal</a:t>
            </a:r>
            <a:endParaRPr dirty="0"/>
          </a:p>
        </p:txBody>
      </p:sp>
      <p:sp>
        <p:nvSpPr>
          <p:cNvPr id="2073" name="Google Shape;2073;p61"/>
          <p:cNvSpPr txBox="1">
            <a:spLocks noGrp="1"/>
          </p:cNvSpPr>
          <p:nvPr>
            <p:ph type="subTitle" idx="1"/>
          </p:nvPr>
        </p:nvSpPr>
        <p:spPr>
          <a:xfrm>
            <a:off x="2471698" y="17344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&lt;&gt;</a:t>
            </a:r>
            <a:endParaRPr sz="2800"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4631553" y="12282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 Than</a:t>
            </a:r>
            <a:endParaRPr dirty="0"/>
          </a:p>
        </p:txBody>
      </p:sp>
      <p:sp>
        <p:nvSpPr>
          <p:cNvPr id="2075" name="Google Shape;2075;p61"/>
          <p:cNvSpPr txBox="1">
            <a:spLocks noGrp="1"/>
          </p:cNvSpPr>
          <p:nvPr>
            <p:ph type="subTitle" idx="3"/>
          </p:nvPr>
        </p:nvSpPr>
        <p:spPr>
          <a:xfrm>
            <a:off x="4631552" y="17344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&lt;</a:t>
            </a:r>
            <a:endParaRPr sz="2800"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388047" y="12282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Equal</a:t>
            </a:r>
            <a:endParaRPr dirty="0"/>
          </a:p>
        </p:txBody>
      </p:sp>
      <p:sp>
        <p:nvSpPr>
          <p:cNvPr id="2077" name="Google Shape;2077;p61"/>
          <p:cNvSpPr txBox="1">
            <a:spLocks noGrp="1"/>
          </p:cNvSpPr>
          <p:nvPr>
            <p:ph type="subTitle" idx="6"/>
          </p:nvPr>
        </p:nvSpPr>
        <p:spPr>
          <a:xfrm>
            <a:off x="388050" y="17344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=</a:t>
            </a:r>
            <a:endParaRPr sz="2800"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88047" y="2734729"/>
            <a:ext cx="380775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 Than or Equal to</a:t>
            </a:r>
            <a:endParaRPr dirty="0"/>
          </a:p>
        </p:txBody>
      </p:sp>
      <p:sp>
        <p:nvSpPr>
          <p:cNvPr id="2079" name="Google Shape;2079;p61"/>
          <p:cNvSpPr txBox="1">
            <a:spLocks noGrp="1"/>
          </p:cNvSpPr>
          <p:nvPr>
            <p:ph type="subTitle" idx="8"/>
          </p:nvPr>
        </p:nvSpPr>
        <p:spPr>
          <a:xfrm>
            <a:off x="365760" y="3240953"/>
            <a:ext cx="3830038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&lt;=</a:t>
            </a:r>
            <a:endParaRPr sz="2800"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4618852" y="2734729"/>
            <a:ext cx="415938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Greater Than or Equal to</a:t>
            </a:r>
            <a:endParaRPr dirty="0"/>
          </a:p>
        </p:txBody>
      </p:sp>
      <p:sp>
        <p:nvSpPr>
          <p:cNvPr id="2081" name="Google Shape;2081;p61"/>
          <p:cNvSpPr txBox="1">
            <a:spLocks noGrp="1"/>
          </p:cNvSpPr>
          <p:nvPr>
            <p:ph type="subTitle" idx="13"/>
          </p:nvPr>
        </p:nvSpPr>
        <p:spPr>
          <a:xfrm>
            <a:off x="4618852" y="3240953"/>
            <a:ext cx="4159386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&gt;=</a:t>
            </a:r>
            <a:endParaRPr sz="2800"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6711240" y="122820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Greater Than</a:t>
            </a:r>
            <a:endParaRPr dirty="0"/>
          </a:p>
        </p:txBody>
      </p:sp>
      <p:sp>
        <p:nvSpPr>
          <p:cNvPr id="2083" name="Google Shape;2083;p61"/>
          <p:cNvSpPr txBox="1">
            <a:spLocks noGrp="1"/>
          </p:cNvSpPr>
          <p:nvPr>
            <p:ph type="subTitle" idx="15"/>
          </p:nvPr>
        </p:nvSpPr>
        <p:spPr>
          <a:xfrm>
            <a:off x="6711243" y="1734432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&gt;</a:t>
            </a:r>
            <a:endParaRPr sz="2800" dirty="0"/>
          </a:p>
        </p:txBody>
      </p:sp>
      <p:cxnSp>
        <p:nvCxnSpPr>
          <p:cNvPr id="2084" name="Google Shape;2084;p61"/>
          <p:cNvCxnSpPr>
            <a:cxnSpLocks/>
          </p:cNvCxnSpPr>
          <p:nvPr/>
        </p:nvCxnSpPr>
        <p:spPr>
          <a:xfrm>
            <a:off x="365760" y="2571750"/>
            <a:ext cx="84124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1904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2471697" y="16219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&lt;&gt;</a:t>
            </a:r>
            <a:endParaRPr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4631553" y="16219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388047" y="16219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=</a:t>
            </a: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2128797" y="27220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&gt;</a:t>
            </a:r>
            <a:endParaRPr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4618853" y="272202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&gt;=</a:t>
            </a:r>
            <a:endParaRPr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6711240" y="167191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&lt;=</a:t>
            </a:r>
            <a:endParaRPr dirty="0"/>
          </a:p>
        </p:txBody>
      </p:sp>
      <p:cxnSp>
        <p:nvCxnSpPr>
          <p:cNvPr id="2084" name="Google Shape;2084;p61"/>
          <p:cNvCxnSpPr>
            <a:cxnSpLocks/>
          </p:cNvCxnSpPr>
          <p:nvPr/>
        </p:nvCxnSpPr>
        <p:spPr>
          <a:xfrm>
            <a:off x="365760" y="2711450"/>
            <a:ext cx="84124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073;p61">
            <a:extLst>
              <a:ext uri="{FF2B5EF4-FFF2-40B4-BE49-F238E27FC236}">
                <a16:creationId xmlns:a16="http://schemas.microsoft.com/office/drawing/2014/main" id="{9D3B1EAF-1743-7450-2D22-93361F50A6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84398" y="2039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&lt;&gt; B</a:t>
            </a:r>
            <a:endParaRPr sz="2800" dirty="0"/>
          </a:p>
        </p:txBody>
      </p:sp>
      <p:sp>
        <p:nvSpPr>
          <p:cNvPr id="9" name="Google Shape;2075;p61">
            <a:extLst>
              <a:ext uri="{FF2B5EF4-FFF2-40B4-BE49-F238E27FC236}">
                <a16:creationId xmlns:a16="http://schemas.microsoft.com/office/drawing/2014/main" id="{5D61F96F-968D-188E-EFB8-B5C03B8F541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644252" y="2039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 &lt; B</a:t>
            </a:r>
            <a:endParaRPr sz="2800" dirty="0"/>
          </a:p>
        </p:txBody>
      </p:sp>
      <p:sp>
        <p:nvSpPr>
          <p:cNvPr id="10" name="Google Shape;2077;p61">
            <a:extLst>
              <a:ext uri="{FF2B5EF4-FFF2-40B4-BE49-F238E27FC236}">
                <a16:creationId xmlns:a16="http://schemas.microsoft.com/office/drawing/2014/main" id="{C570B968-6DB0-9E1F-8CEA-E124A49673C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400750" y="2039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 = B</a:t>
            </a:r>
            <a:endParaRPr sz="2800" dirty="0"/>
          </a:p>
        </p:txBody>
      </p:sp>
      <p:sp>
        <p:nvSpPr>
          <p:cNvPr id="11" name="Google Shape;2079;p61">
            <a:extLst>
              <a:ext uri="{FF2B5EF4-FFF2-40B4-BE49-F238E27FC236}">
                <a16:creationId xmlns:a16="http://schemas.microsoft.com/office/drawing/2014/main" id="{57A5CADF-D3F5-4699-EB66-9610D481119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141498" y="3202853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 &gt; B</a:t>
            </a:r>
            <a:endParaRPr sz="2800" dirty="0"/>
          </a:p>
        </p:txBody>
      </p:sp>
      <p:sp>
        <p:nvSpPr>
          <p:cNvPr id="12" name="Google Shape;2081;p61">
            <a:extLst>
              <a:ext uri="{FF2B5EF4-FFF2-40B4-BE49-F238E27FC236}">
                <a16:creationId xmlns:a16="http://schemas.microsoft.com/office/drawing/2014/main" id="{C3F04BCB-2C0F-4314-6EA4-90D42A2AE24F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4631552" y="3202853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 &gt;= B</a:t>
            </a:r>
            <a:endParaRPr sz="2800" dirty="0"/>
          </a:p>
        </p:txBody>
      </p:sp>
      <p:sp>
        <p:nvSpPr>
          <p:cNvPr id="13" name="Google Shape;2083;p61">
            <a:extLst>
              <a:ext uri="{FF2B5EF4-FFF2-40B4-BE49-F238E27FC236}">
                <a16:creationId xmlns:a16="http://schemas.microsoft.com/office/drawing/2014/main" id="{A40EEB20-8379-52A9-6A4E-72F74ADFA109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6723943" y="2089240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 &lt;= B</a:t>
            </a:r>
            <a:endParaRPr sz="2800" dirty="0"/>
          </a:p>
        </p:txBody>
      </p:sp>
      <p:sp>
        <p:nvSpPr>
          <p:cNvPr id="2" name="Google Shape;2076;p61">
            <a:extLst>
              <a:ext uri="{FF2B5EF4-FFF2-40B4-BE49-F238E27FC236}">
                <a16:creationId xmlns:a16="http://schemas.microsoft.com/office/drawing/2014/main" id="{AA33C331-0141-55C4-59E1-781B07FCF5C2}"/>
              </a:ext>
            </a:extLst>
          </p:cNvPr>
          <p:cNvSpPr txBox="1">
            <a:spLocks/>
          </p:cNvSpPr>
          <p:nvPr/>
        </p:nvSpPr>
        <p:spPr>
          <a:xfrm>
            <a:off x="105824" y="411588"/>
            <a:ext cx="3412074" cy="67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 := 23</a:t>
            </a:r>
          </a:p>
          <a:p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 := 17</a:t>
            </a:r>
          </a:p>
        </p:txBody>
      </p:sp>
    </p:spTree>
    <p:extLst>
      <p:ext uri="{BB962C8B-B14F-4D97-AF65-F5344CB8AC3E}">
        <p14:creationId xmlns:p14="http://schemas.microsoft.com/office/powerpoint/2010/main" val="105648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33780"/>
            <a:ext cx="3286312" cy="1238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Logical</a:t>
            </a:r>
            <a:br>
              <a:rPr lang="en" dirty="0"/>
            </a:br>
            <a:r>
              <a:rPr lang="en" dirty="0"/>
              <a:t>Operator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1984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-2088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281197" y="26850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and</a:t>
            </a:r>
            <a:endParaRPr sz="36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771253" y="26850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or</a:t>
            </a:r>
            <a:endParaRPr sz="3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-208853" y="26850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not</a:t>
            </a:r>
            <a:endParaRPr sz="36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2812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7712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6260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1161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6061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81;p40">
            <a:extLst>
              <a:ext uri="{FF2B5EF4-FFF2-40B4-BE49-F238E27FC236}">
                <a16:creationId xmlns:a16="http://schemas.microsoft.com/office/drawing/2014/main" id="{001B09EC-E977-C8DC-03E0-0B3B8052F909}"/>
              </a:ext>
            </a:extLst>
          </p:cNvPr>
          <p:cNvSpPr txBox="1">
            <a:spLocks/>
          </p:cNvSpPr>
          <p:nvPr/>
        </p:nvSpPr>
        <p:spPr>
          <a:xfrm>
            <a:off x="6968353" y="268502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 err="1"/>
              <a:t>xor</a:t>
            </a:r>
            <a:endParaRPr lang="id-ID" sz="3600" dirty="0"/>
          </a:p>
        </p:txBody>
      </p:sp>
      <p:sp>
        <p:nvSpPr>
          <p:cNvPr id="3" name="Google Shape;186;p40">
            <a:extLst>
              <a:ext uri="{FF2B5EF4-FFF2-40B4-BE49-F238E27FC236}">
                <a16:creationId xmlns:a16="http://schemas.microsoft.com/office/drawing/2014/main" id="{7D1F4F13-CA52-7F5D-639F-CB8A80872E8D}"/>
              </a:ext>
            </a:extLst>
          </p:cNvPr>
          <p:cNvSpPr txBox="1">
            <a:spLocks/>
          </p:cNvSpPr>
          <p:nvPr/>
        </p:nvSpPr>
        <p:spPr>
          <a:xfrm>
            <a:off x="69683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</a:t>
            </a:r>
          </a:p>
        </p:txBody>
      </p:sp>
      <p:cxnSp>
        <p:nvCxnSpPr>
          <p:cNvPr id="4" name="Google Shape;189;p40">
            <a:extLst>
              <a:ext uri="{FF2B5EF4-FFF2-40B4-BE49-F238E27FC236}">
                <a16:creationId xmlns:a16="http://schemas.microsoft.com/office/drawing/2014/main" id="{93623906-29D3-D952-5520-5097F8F9B08A}"/>
              </a:ext>
            </a:extLst>
          </p:cNvPr>
          <p:cNvCxnSpPr/>
          <p:nvPr/>
        </p:nvCxnSpPr>
        <p:spPr>
          <a:xfrm>
            <a:off x="78032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24770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50" y="1425006"/>
            <a:ext cx="5442900" cy="22934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Operation</a:t>
            </a:r>
            <a:br>
              <a:rPr lang="en-US" sz="4800" dirty="0"/>
            </a:br>
            <a:r>
              <a:rPr lang="en-US" sz="4800" dirty="0"/>
              <a:t>Operand</a:t>
            </a:r>
            <a:br>
              <a:rPr lang="en-US" sz="4800" dirty="0"/>
            </a:br>
            <a:r>
              <a:rPr lang="en-US" sz="4800" dirty="0"/>
              <a:t>Operator</a:t>
            </a:r>
            <a:endParaRPr sz="4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33780"/>
            <a:ext cx="3286312" cy="1238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String</a:t>
            </a:r>
            <a:br>
              <a:rPr lang="en" dirty="0"/>
            </a:br>
            <a:r>
              <a:rPr lang="en" dirty="0"/>
              <a:t>Operator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79671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276399"/>
            <a:ext cx="6597000" cy="1455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+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277475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0D2754-351C-E051-99BC-23180D802D7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-183948" y="414338"/>
            <a:ext cx="9322591" cy="372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48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636750" y="293084"/>
            <a:ext cx="7870500" cy="4047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u="sng" dirty="0" err="1"/>
              <a:t>Kuis</a:t>
            </a:r>
            <a:r>
              <a:rPr lang="en-US" sz="1800" u="sng" dirty="0"/>
              <a:t> 2 A</a:t>
            </a:r>
            <a:br>
              <a:rPr lang="en-US" sz="1800" u="sng" dirty="0"/>
            </a:br>
            <a:r>
              <a:rPr lang="en-US" sz="1800" u="sng" dirty="0"/>
              <a:t>Nilai: 100</a:t>
            </a:r>
            <a:br>
              <a:rPr lang="en-US" sz="1800" u="sng" dirty="0"/>
            </a:br>
            <a:br>
              <a:rPr lang="en-US" sz="1800" u="sng" dirty="0"/>
            </a:br>
            <a:br>
              <a:rPr lang="en-US" sz="1800" u="sng" dirty="0"/>
            </a:br>
            <a:br>
              <a:rPr lang="en-US" sz="1800" u="sng" dirty="0"/>
            </a:br>
            <a:br>
              <a:rPr lang="en-US" sz="1800" u="sng" dirty="0"/>
            </a:br>
            <a:br>
              <a:rPr lang="en-US" sz="1800" u="sng" dirty="0"/>
            </a:br>
            <a:br>
              <a:rPr lang="en-US" sz="1800" u="sng" dirty="0"/>
            </a:br>
            <a:br>
              <a:rPr lang="en-US" sz="1800" u="sng" dirty="0"/>
            </a:br>
            <a:br>
              <a:rPr lang="en-US" sz="1800" u="sng" dirty="0"/>
            </a:br>
            <a:br>
              <a:rPr lang="en-US" sz="1800" u="sng" dirty="0"/>
            </a:br>
            <a:br>
              <a:rPr lang="en-US" sz="1800" u="sng" dirty="0"/>
            </a:br>
            <a:r>
              <a:rPr lang="en-US" sz="1800" dirty="0"/>
              <a:t>Output:</a:t>
            </a:r>
            <a:br>
              <a:rPr lang="en-US" sz="1800" dirty="0"/>
            </a:br>
            <a:r>
              <a:rPr lang="en-US" sz="1800" b="0" dirty="0" err="1"/>
              <a:t>Gaji</a:t>
            </a:r>
            <a:r>
              <a:rPr lang="en-US" sz="1800" b="0" dirty="0"/>
              <a:t> total Ian Brown </a:t>
            </a:r>
            <a:r>
              <a:rPr lang="en-US" sz="1800" b="0" dirty="0" err="1"/>
              <a:t>adalah</a:t>
            </a:r>
            <a:r>
              <a:rPr lang="en-US" sz="1800" b="0" dirty="0"/>
              <a:t> Rp 6510000</a:t>
            </a:r>
            <a:br>
              <a:rPr lang="en" sz="1800" dirty="0"/>
            </a:br>
            <a:endParaRPr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2362A-BD34-9189-F7A2-1096B074734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561839" y="1112653"/>
            <a:ext cx="6020322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47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636750" y="293084"/>
            <a:ext cx="7870500" cy="4047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u="sng" dirty="0" err="1"/>
              <a:t>Kuis</a:t>
            </a:r>
            <a:r>
              <a:rPr lang="en-US" sz="1800" u="sng" dirty="0"/>
              <a:t> 2 B</a:t>
            </a:r>
            <a:br>
              <a:rPr lang="en-US" sz="1800" u="sng" dirty="0"/>
            </a:br>
            <a:r>
              <a:rPr lang="en-US" sz="1800" u="sng" dirty="0"/>
              <a:t>Nilai: 95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x tahun yang lalu, umur adik setengah kali umur kakak. </a:t>
            </a:r>
            <a:br>
              <a:rPr lang="en" sz="1800" dirty="0"/>
            </a:br>
            <a:r>
              <a:rPr lang="en" sz="1800" dirty="0"/>
              <a:t>Jika y tahun lagi umur kakak adalah z tahun,</a:t>
            </a:r>
            <a:br>
              <a:rPr lang="en" sz="1800" dirty="0"/>
            </a:br>
            <a:r>
              <a:rPr lang="en" sz="1800" dirty="0"/>
              <a:t>berapa umur adik sekarang?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Input:</a:t>
            </a:r>
            <a:br>
              <a:rPr lang="en" sz="1800" dirty="0"/>
            </a:br>
            <a:r>
              <a:rPr lang="en" sz="1800" dirty="0"/>
              <a:t>x = 5, </a:t>
            </a:r>
            <a:br>
              <a:rPr lang="en" sz="1800" dirty="0"/>
            </a:br>
            <a:r>
              <a:rPr lang="en" sz="1800" dirty="0"/>
              <a:t>y = 17, </a:t>
            </a:r>
            <a:br>
              <a:rPr lang="en" sz="1800" dirty="0"/>
            </a:br>
            <a:r>
              <a:rPr lang="en" sz="1800" dirty="0"/>
              <a:t>z = 32;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Output:</a:t>
            </a:r>
            <a:br>
              <a:rPr lang="en" sz="1800" dirty="0"/>
            </a:br>
            <a:r>
              <a:rPr lang="en" sz="1800" dirty="0"/>
              <a:t>Umur adik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43493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3;p49">
            <a:extLst>
              <a:ext uri="{FF2B5EF4-FFF2-40B4-BE49-F238E27FC236}">
                <a16:creationId xmlns:a16="http://schemas.microsoft.com/office/drawing/2014/main" id="{5C6A07A0-4EE2-32DD-534A-A4B9D666C5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6750" y="183356"/>
            <a:ext cx="7870500" cy="3742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u="sng" dirty="0" err="1"/>
              <a:t>Kuis</a:t>
            </a:r>
            <a:r>
              <a:rPr lang="en-US" sz="1800" u="sng" dirty="0"/>
              <a:t> 2 B</a:t>
            </a:r>
            <a:br>
              <a:rPr lang="en-US" sz="1800" u="sng" dirty="0"/>
            </a:br>
            <a:r>
              <a:rPr lang="en-US" sz="1800" u="sng" dirty="0"/>
              <a:t>Nilai: 90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x tahun yang lalu, umur adik setengah kali umur kakak. </a:t>
            </a:r>
            <a:br>
              <a:rPr lang="en" sz="1800" dirty="0"/>
            </a:br>
            <a:r>
              <a:rPr lang="en" sz="1800" dirty="0"/>
              <a:t>Jika y tahun lagi umur kakak adalah z tahun,</a:t>
            </a:r>
            <a:br>
              <a:rPr lang="en" sz="1800" dirty="0"/>
            </a:br>
            <a:r>
              <a:rPr lang="en" sz="1800" dirty="0"/>
              <a:t>berapa umur adik sekarang?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Clue:</a:t>
            </a:r>
            <a:br>
              <a:rPr lang="en" sz="1800" dirty="0"/>
            </a:br>
            <a:r>
              <a:rPr lang="en-US" sz="1800" dirty="0" err="1"/>
              <a:t>adik</a:t>
            </a:r>
            <a:r>
              <a:rPr lang="en-US" sz="1800" dirty="0"/>
              <a:t> – x = ½ * (</a:t>
            </a:r>
            <a:r>
              <a:rPr lang="en-US" sz="1800" dirty="0" err="1"/>
              <a:t>kakak</a:t>
            </a:r>
            <a:r>
              <a:rPr lang="en-US" sz="1800" dirty="0"/>
              <a:t> – x)</a:t>
            </a:r>
            <a:br>
              <a:rPr lang="en-US" sz="1800" dirty="0"/>
            </a:br>
            <a:r>
              <a:rPr lang="en-US" sz="1800" dirty="0" err="1"/>
              <a:t>kakak</a:t>
            </a:r>
            <a:r>
              <a:rPr lang="en-US" sz="1800" dirty="0"/>
              <a:t> + y = z</a:t>
            </a:r>
            <a:br>
              <a:rPr lang="en-US" sz="1800" dirty="0"/>
            </a:br>
            <a:r>
              <a:rPr lang="en-US" sz="1800" dirty="0" err="1"/>
              <a:t>adik</a:t>
            </a:r>
            <a:r>
              <a:rPr lang="en-US" sz="1800" dirty="0"/>
              <a:t>?</a:t>
            </a:r>
            <a:br>
              <a:rPr lang="id-ID" sz="1800" dirty="0"/>
            </a:b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4647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3;p49">
            <a:extLst>
              <a:ext uri="{FF2B5EF4-FFF2-40B4-BE49-F238E27FC236}">
                <a16:creationId xmlns:a16="http://schemas.microsoft.com/office/drawing/2014/main" id="{5C6A07A0-4EE2-32DD-534A-A4B9D666C5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6750" y="183356"/>
            <a:ext cx="7870500" cy="3742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u="sng" dirty="0" err="1"/>
              <a:t>Kuis</a:t>
            </a:r>
            <a:r>
              <a:rPr lang="en-US" sz="1800" u="sng" dirty="0"/>
              <a:t> 2 B</a:t>
            </a:r>
            <a:br>
              <a:rPr lang="en-US" sz="1800" u="sng" dirty="0"/>
            </a:br>
            <a:r>
              <a:rPr lang="en-US" sz="1800" u="sng" dirty="0"/>
              <a:t>Nilai: 85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x tahun yang lalu, umur adik setengah kali umur kakak. </a:t>
            </a:r>
            <a:br>
              <a:rPr lang="en" sz="1800" dirty="0"/>
            </a:br>
            <a:r>
              <a:rPr lang="en" sz="1800" dirty="0"/>
              <a:t>Jika y tahun lagi umur kakak adalah z tahun,</a:t>
            </a:r>
            <a:br>
              <a:rPr lang="en" sz="1800" dirty="0"/>
            </a:br>
            <a:r>
              <a:rPr lang="en" sz="1800" dirty="0"/>
              <a:t>berapa umur adik sekarang?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Clue:</a:t>
            </a:r>
            <a:br>
              <a:rPr lang="en" sz="1800" dirty="0"/>
            </a:br>
            <a:r>
              <a:rPr lang="en-US" sz="1800" dirty="0" err="1"/>
              <a:t>adik</a:t>
            </a:r>
            <a:r>
              <a:rPr lang="en-US" sz="1800" dirty="0"/>
              <a:t> = (½ * (</a:t>
            </a:r>
            <a:r>
              <a:rPr lang="en-US" sz="1800" dirty="0" err="1"/>
              <a:t>kakak</a:t>
            </a:r>
            <a:r>
              <a:rPr lang="en-US" sz="1800" dirty="0"/>
              <a:t> – x)) + x</a:t>
            </a:r>
            <a:br>
              <a:rPr lang="en-US" sz="1800" dirty="0"/>
            </a:br>
            <a:r>
              <a:rPr lang="en-US" sz="1800" dirty="0" err="1"/>
              <a:t>kakak</a:t>
            </a:r>
            <a:r>
              <a:rPr lang="en-US" sz="1800" dirty="0"/>
              <a:t> = z - y</a:t>
            </a:r>
            <a:br>
              <a:rPr lang="en-US" sz="1800" dirty="0"/>
            </a:br>
            <a:r>
              <a:rPr lang="en-US" sz="1800" dirty="0" err="1"/>
              <a:t>adik</a:t>
            </a:r>
            <a:r>
              <a:rPr lang="en-US" sz="1800" dirty="0"/>
              <a:t>?</a:t>
            </a:r>
            <a:br>
              <a:rPr lang="id-ID" sz="1800" dirty="0"/>
            </a:br>
            <a:br>
              <a:rPr lang="en-US" sz="1800" dirty="0"/>
            </a:br>
            <a:r>
              <a:rPr lang="en" sz="1800" dirty="0"/>
              <a:t>Input:</a:t>
            </a:r>
            <a:br>
              <a:rPr lang="en" sz="1800" dirty="0"/>
            </a:br>
            <a:r>
              <a:rPr lang="en" sz="1800" dirty="0"/>
              <a:t>x = 5, </a:t>
            </a:r>
            <a:br>
              <a:rPr lang="en" sz="1800" dirty="0"/>
            </a:br>
            <a:r>
              <a:rPr lang="en" sz="1800" dirty="0"/>
              <a:t>y = 17, </a:t>
            </a:r>
            <a:br>
              <a:rPr lang="en" sz="1800" dirty="0"/>
            </a:br>
            <a:r>
              <a:rPr lang="en" sz="1800" dirty="0"/>
              <a:t>z = 32;</a:t>
            </a:r>
            <a:br>
              <a:rPr lang="en" sz="1800" dirty="0"/>
            </a:b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95118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addyouremail@freepik.com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33780"/>
            <a:ext cx="3286312" cy="1238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Assignment</a:t>
            </a:r>
            <a:br>
              <a:rPr lang="en" dirty="0"/>
            </a:br>
            <a:r>
              <a:rPr lang="en" dirty="0"/>
              <a:t>Operator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276399"/>
            <a:ext cx="6597000" cy="1455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:=</a:t>
            </a:r>
            <a:endParaRPr sz="8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476700" y="1276399"/>
            <a:ext cx="6597000" cy="1455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A := 23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395204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33780"/>
            <a:ext cx="3286312" cy="1238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Unary</a:t>
            </a:r>
            <a:br>
              <a:rPr lang="en" dirty="0"/>
            </a:br>
            <a:r>
              <a:rPr lang="en" dirty="0"/>
              <a:t>Operator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95670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850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-</a:t>
            </a:r>
            <a:endParaRPr sz="36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850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not</a:t>
            </a:r>
            <a:endParaRPr sz="3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850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+</a:t>
            </a:r>
            <a:endParaRPr sz="36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850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-A</a:t>
            </a:r>
            <a:endParaRPr sz="3600"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850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not A</a:t>
            </a:r>
            <a:endParaRPr sz="3600"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850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+A</a:t>
            </a:r>
            <a:endParaRPr sz="36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9427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133780"/>
            <a:ext cx="3286312" cy="12389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Binary</a:t>
            </a:r>
            <a:br>
              <a:rPr lang="en" dirty="0"/>
            </a:br>
            <a:r>
              <a:rPr lang="en" dirty="0"/>
              <a:t>Operator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0064137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486</Words>
  <Application>Microsoft Office PowerPoint</Application>
  <PresentationFormat>On-screen Show (16:9)</PresentationFormat>
  <Paragraphs>124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Montserrat</vt:lpstr>
      <vt:lpstr>Montserrat ExtraBold</vt:lpstr>
      <vt:lpstr>Montserrat ExtraLight</vt:lpstr>
      <vt:lpstr>Fira Code</vt:lpstr>
      <vt:lpstr>Montserrat Medium</vt:lpstr>
      <vt:lpstr>Arial</vt:lpstr>
      <vt:lpstr>Futuristic Background by Slidesgo</vt:lpstr>
      <vt:lpstr>OPERATOR</vt:lpstr>
      <vt:lpstr>Operation Operand Operator</vt:lpstr>
      <vt:lpstr>Assignment Operator</vt:lpstr>
      <vt:lpstr>:=</vt:lpstr>
      <vt:lpstr>A := 23</vt:lpstr>
      <vt:lpstr>Unary Operator</vt:lpstr>
      <vt:lpstr>01</vt:lpstr>
      <vt:lpstr>01</vt:lpstr>
      <vt:lpstr>Binary Operator</vt:lpstr>
      <vt:lpstr>Division</vt:lpstr>
      <vt:lpstr>Division</vt:lpstr>
      <vt:lpstr>Bitwise Operator</vt:lpstr>
      <vt:lpstr>AND</vt:lpstr>
      <vt:lpstr>A AND B</vt:lpstr>
      <vt:lpstr>Relational Operator</vt:lpstr>
      <vt:lpstr>Not Equal</vt:lpstr>
      <vt:lpstr>&lt;&gt;</vt:lpstr>
      <vt:lpstr>Logical Operator</vt:lpstr>
      <vt:lpstr>01</vt:lpstr>
      <vt:lpstr>String Operator</vt:lpstr>
      <vt:lpstr>+</vt:lpstr>
      <vt:lpstr>PowerPoint Presentation</vt:lpstr>
      <vt:lpstr>Kuis 2 A Nilai: 100           Output: Gaji total Ian Brown adalah Rp 6510000 </vt:lpstr>
      <vt:lpstr>Kuis 2 B Nilai: 95  x tahun yang lalu, umur adik setengah kali umur kakak.  Jika y tahun lagi umur kakak adalah z tahun, berapa umur adik sekarang?  Input: x = 5,  y = 17,  z = 32;  Output: Umur adik</vt:lpstr>
      <vt:lpstr>Kuis 2 B Nilai: 90  x tahun yang lalu, umur adik setengah kali umur kakak.  Jika y tahun lagi umur kakak adalah z tahun, berapa umur adik sekarang?  Clue: adik – x = ½ * (kakak – x) kakak + y = z adik? </vt:lpstr>
      <vt:lpstr>Kuis 2 B Nilai: 85  x tahun yang lalu, umur adik setengah kali umur kakak.  Jika y tahun lagi umur kakak adalah z tahun, berapa umur adik sekarang?  Clue: adik = (½ * (kakak – x)) + x kakak = z - y adik?  Input: x = 5,  y = 17,  z = 32;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OPERATOR</dc:title>
  <cp:lastModifiedBy>Leica Lubis</cp:lastModifiedBy>
  <cp:revision>6</cp:revision>
  <dcterms:modified xsi:type="dcterms:W3CDTF">2023-09-29T02:42:47Z</dcterms:modified>
</cp:coreProperties>
</file>